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oboto-regular.fntdata"/><Relationship Id="rId12" Type="http://schemas.openxmlformats.org/officeDocument/2006/relationships/slide" Target="slides/slide8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d8a3913e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d8a3913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d8a3913ea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d8a3913e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b1dc2a220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ab1dc2a22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b15fec3b5_0_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ab15fec3b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d8a3913ea_0_1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d8a3913e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d8a3913ea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d8a3913e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d8a3913ea_0_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d8a3913e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d8a3913ea_0_1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d8a3913e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R0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R01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R01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728400"/>
            <a:ext cx="9144000" cy="408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711888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 sz="2200">
                <a:solidFill>
                  <a:srgbClr val="000000"/>
                </a:solidFill>
              </a:defRPr>
            </a:lvl1pPr>
            <a:lvl2pPr indent="-3556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sz="2000">
                <a:solidFill>
                  <a:srgbClr val="000000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471900" y="4803525"/>
            <a:ext cx="8133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UIT.CS519.ResearchMethodology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57150" y="41634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minhquan257/CS2205.git" TargetMode="External"/><Relationship Id="rId4" Type="http://schemas.openxmlformats.org/officeDocument/2006/relationships/image" Target="../media/image2.jp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hyperlink" Target="https://github.com/minhquan257/CS2205.gi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20" Type="http://schemas.openxmlformats.org/officeDocument/2006/relationships/hyperlink" Target="https://arxiv.org/search/cs?searchtype=author&amp;query=Liu,+M" TargetMode="External"/><Relationship Id="rId22" Type="http://schemas.openxmlformats.org/officeDocument/2006/relationships/hyperlink" Target="https://arxiv.org/search/cs?searchtype=author&amp;query=Wang,+T" TargetMode="External"/><Relationship Id="rId21" Type="http://schemas.openxmlformats.org/officeDocument/2006/relationships/hyperlink" Target="https://arxiv.org/search/cs?searchtype=author&amp;query=Feng,+P" TargetMode="External"/><Relationship Id="rId24" Type="http://schemas.openxmlformats.org/officeDocument/2006/relationships/hyperlink" Target="https://arxiv.org/search/cs?searchtype=author&amp;query=Wen,+Y" TargetMode="External"/><Relationship Id="rId23" Type="http://schemas.openxmlformats.org/officeDocument/2006/relationships/hyperlink" Target="https://arxiv.org/search/cs?searchtype=author&amp;query=Yan,+L+K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rxiv.org/search/cs?searchtype=author&amp;query=Wu,+D" TargetMode="External"/><Relationship Id="rId4" Type="http://schemas.openxmlformats.org/officeDocument/2006/relationships/hyperlink" Target="https://arxiv.org/search/cs?searchtype=author&amp;query=Ji,+Z" TargetMode="External"/><Relationship Id="rId9" Type="http://schemas.openxmlformats.org/officeDocument/2006/relationships/hyperlink" Target="https://arxiv.org/search/cs?searchtype=author&amp;query=Liu,+Y" TargetMode="External"/><Relationship Id="rId26" Type="http://schemas.openxmlformats.org/officeDocument/2006/relationships/hyperlink" Target="https://arxiv.org/search/cs?searchtype=author&amp;query=Yin,+C+H" TargetMode="External"/><Relationship Id="rId25" Type="http://schemas.openxmlformats.org/officeDocument/2006/relationships/hyperlink" Target="https://arxiv.org/search/cs?searchtype=author&amp;query=Zhang,+Y" TargetMode="External"/><Relationship Id="rId27" Type="http://schemas.openxmlformats.org/officeDocument/2006/relationships/hyperlink" Target="https://arxiv.org/search/cs?searchtype=author&amp;query=Song,+X" TargetMode="External"/><Relationship Id="rId5" Type="http://schemas.openxmlformats.org/officeDocument/2006/relationships/hyperlink" Target="https://arxiv.org/search/cs?searchtype=author&amp;query=Li,+Z" TargetMode="External"/><Relationship Id="rId6" Type="http://schemas.openxmlformats.org/officeDocument/2006/relationships/hyperlink" Target="https://arxiv.org/search/cs?searchtype=author&amp;query=Ma,+P" TargetMode="External"/><Relationship Id="rId7" Type="http://schemas.openxmlformats.org/officeDocument/2006/relationships/hyperlink" Target="https://arxiv.org/search/cs?searchtype=author&amp;query=Wang,+S" TargetMode="External"/><Relationship Id="rId8" Type="http://schemas.openxmlformats.org/officeDocument/2006/relationships/hyperlink" Target="https://arxiv.org/search/cs?searchtype=author&amp;query=Li,+Y" TargetMode="External"/><Relationship Id="rId11" Type="http://schemas.openxmlformats.org/officeDocument/2006/relationships/hyperlink" Target="https://arxiv.org/search/cs?searchtype=author&amp;query=Rahmel,+J" TargetMode="External"/><Relationship Id="rId10" Type="http://schemas.openxmlformats.org/officeDocument/2006/relationships/hyperlink" Target="https://arxiv.org/search/cs?searchtype=author&amp;query=Liu,+N" TargetMode="External"/><Relationship Id="rId13" Type="http://schemas.openxmlformats.org/officeDocument/2006/relationships/hyperlink" Target="https://arxiv.org/search/cs?searchtype=author&amp;query=Zhan,+Q" TargetMode="External"/><Relationship Id="rId12" Type="http://schemas.openxmlformats.org/officeDocument/2006/relationships/hyperlink" Target="https://arxiv.org/search/cs?searchtype=author&amp;query=Wei,+Z" TargetMode="External"/><Relationship Id="rId15" Type="http://schemas.openxmlformats.org/officeDocument/2006/relationships/hyperlink" Target="https://arxiv.org/search/cs?searchtype=author&amp;query=Panchal,+H+S" TargetMode="External"/><Relationship Id="rId14" Type="http://schemas.openxmlformats.org/officeDocument/2006/relationships/hyperlink" Target="https://arxiv.org/search/cs?searchtype=author&amp;query=Fang,+R" TargetMode="External"/><Relationship Id="rId17" Type="http://schemas.openxmlformats.org/officeDocument/2006/relationships/hyperlink" Target="https://arxiv.org/search/cs?searchtype=author&amp;query=Chen,+K" TargetMode="External"/><Relationship Id="rId16" Type="http://schemas.openxmlformats.org/officeDocument/2006/relationships/hyperlink" Target="https://arxiv.org/search/cs?searchtype=author&amp;query=Kang,+D" TargetMode="External"/><Relationship Id="rId19" Type="http://schemas.openxmlformats.org/officeDocument/2006/relationships/hyperlink" Target="https://arxiv.org/search/cs?searchtype=author&amp;query=Bi,+Z" TargetMode="External"/><Relationship Id="rId18" Type="http://schemas.openxmlformats.org/officeDocument/2006/relationships/hyperlink" Target="https://arxiv.org/search/cs?searchtype=author&amp;query=Niu,+Q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460950" y="10199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SMOOTH-GUARD: GIẢI PHÁP TỐI ƯU KHẢ NĂNG PHÒNG THỦ CHỐNG PROMPT INJECTION CHO CÁC MÔ HÌNH LLM.</a:t>
            </a:r>
            <a:endParaRPr b="1" sz="3000"/>
          </a:p>
        </p:txBody>
      </p:sp>
      <p:sp>
        <p:nvSpPr>
          <p:cNvPr id="67" name="Google Shape;67;p13"/>
          <p:cNvSpPr txBox="1"/>
          <p:nvPr>
            <p:ph type="title"/>
          </p:nvPr>
        </p:nvSpPr>
        <p:spPr>
          <a:xfrm>
            <a:off x="2291075" y="2664750"/>
            <a:ext cx="50628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NGUYỄN MINH QUÂN</a:t>
            </a:r>
            <a:r>
              <a:rPr b="1" lang="en" sz="2400"/>
              <a:t> - </a:t>
            </a:r>
            <a:r>
              <a:rPr b="1" lang="en" sz="2400"/>
              <a:t>250202019</a:t>
            </a:r>
            <a:endParaRPr b="1"/>
          </a:p>
        </p:txBody>
      </p:sp>
      <p:sp>
        <p:nvSpPr>
          <p:cNvPr id="68" name="Google Shape;68;p13"/>
          <p:cNvSpPr/>
          <p:nvPr/>
        </p:nvSpPr>
        <p:spPr>
          <a:xfrm>
            <a:off x="8482075" y="4823050"/>
            <a:ext cx="429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0"/>
            <a:ext cx="82221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Thông tin học viên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1547925" y="1322050"/>
            <a:ext cx="29307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Link Github: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Quan’s GitHub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75" name="Google Shape;75;p14" title="IMG_20230131_235209_676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8145" y="865550"/>
            <a:ext cx="2186050" cy="29147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4658875" y="3780300"/>
            <a:ext cx="3204600" cy="10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A4671"/>
                </a:solidFill>
              </a:rPr>
              <a:t>NGUYỄN MINH QUÂN</a:t>
            </a:r>
            <a:endParaRPr sz="2000">
              <a:solidFill>
                <a:srgbClr val="0A467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A4671"/>
                </a:solidFill>
              </a:rPr>
              <a:t>250202019</a:t>
            </a:r>
            <a:endParaRPr sz="2000">
              <a:solidFill>
                <a:srgbClr val="0A4671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7750375" y="4868100"/>
            <a:ext cx="429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088" y="1394200"/>
            <a:ext cx="540550" cy="3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9075" y="2228050"/>
            <a:ext cx="634576" cy="35695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1547925" y="2228025"/>
            <a:ext cx="34686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Link YouTube: </a:t>
            </a:r>
            <a:r>
              <a:rPr lang="en" sz="1400" u="sng">
                <a:solidFill>
                  <a:schemeClr val="hlink"/>
                </a:solidFill>
                <a:hlinkClick r:id="rId7"/>
              </a:rPr>
              <a:t>Quan’s YouTube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719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Giới thiệu</a:t>
            </a:r>
            <a:endParaRPr/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276650" y="1340100"/>
            <a:ext cx="5855400" cy="24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A4671"/>
                </a:solidFill>
              </a:rPr>
              <a:t>BỐI CẢNH</a:t>
            </a:r>
            <a:endParaRPr b="1" sz="1400">
              <a:solidFill>
                <a:srgbClr val="0A467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A467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A4671"/>
                </a:solidFill>
              </a:rPr>
              <a:t>Nguy cơ bị tấn công </a:t>
            </a:r>
            <a:r>
              <a:rPr b="1" lang="en" sz="1400">
                <a:solidFill>
                  <a:srgbClr val="0A4671"/>
                </a:solidFill>
              </a:rPr>
              <a:t>Prompt Injection</a:t>
            </a:r>
            <a:r>
              <a:rPr lang="en" sz="1400">
                <a:solidFill>
                  <a:srgbClr val="0A4671"/>
                </a:solidFill>
              </a:rPr>
              <a:t> đối với các mô hình LLM </a:t>
            </a:r>
            <a:r>
              <a:rPr b="1" lang="en" sz="1400">
                <a:solidFill>
                  <a:srgbClr val="0A4671"/>
                </a:solidFill>
              </a:rPr>
              <a:t>ngày càng tăng.</a:t>
            </a:r>
            <a:endParaRPr b="1" sz="1400">
              <a:solidFill>
                <a:srgbClr val="0A467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4671"/>
              </a:buClr>
              <a:buSzPts val="1400"/>
              <a:buChar char="●"/>
            </a:pPr>
            <a:r>
              <a:rPr b="1" lang="en" sz="1400">
                <a:solidFill>
                  <a:srgbClr val="0A4671"/>
                </a:solidFill>
              </a:rPr>
              <a:t>Các</a:t>
            </a:r>
            <a:r>
              <a:rPr lang="en" sz="1400">
                <a:solidFill>
                  <a:srgbClr val="0A4671"/>
                </a:solidFill>
              </a:rPr>
              <a:t> </a:t>
            </a:r>
            <a:r>
              <a:rPr b="1" lang="en" sz="1400">
                <a:solidFill>
                  <a:srgbClr val="0A4671"/>
                </a:solidFill>
              </a:rPr>
              <a:t>phương pháp phòng thủ truyền thống</a:t>
            </a:r>
            <a:r>
              <a:rPr lang="en" sz="1400">
                <a:solidFill>
                  <a:srgbClr val="0A4671"/>
                </a:solidFill>
              </a:rPr>
              <a:t> (Blacklisting, RLHF) </a:t>
            </a:r>
            <a:r>
              <a:rPr b="1" lang="en" sz="1400">
                <a:solidFill>
                  <a:srgbClr val="0A4671"/>
                </a:solidFill>
              </a:rPr>
              <a:t>không còn hiệu quả.</a:t>
            </a:r>
            <a:endParaRPr b="1" sz="1400">
              <a:solidFill>
                <a:srgbClr val="0A467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4671"/>
              </a:buClr>
              <a:buSzPts val="1400"/>
              <a:buChar char="●"/>
            </a:pPr>
            <a:r>
              <a:rPr lang="en" sz="1400">
                <a:solidFill>
                  <a:srgbClr val="0A4671"/>
                </a:solidFill>
              </a:rPr>
              <a:t>Thuật toán </a:t>
            </a:r>
            <a:r>
              <a:rPr b="1" lang="en" sz="1400">
                <a:solidFill>
                  <a:srgbClr val="0A4671"/>
                </a:solidFill>
              </a:rPr>
              <a:t>SMOOTHLLM</a:t>
            </a:r>
            <a:r>
              <a:rPr lang="en" sz="1400">
                <a:solidFill>
                  <a:srgbClr val="0A4671"/>
                </a:solidFill>
              </a:rPr>
              <a:t>, một giải pháp phòng thủ dựa trên cơ chế làm mịn ngẫu nhiên (randomized smoothing)</a:t>
            </a:r>
            <a:endParaRPr sz="1400">
              <a:solidFill>
                <a:srgbClr val="0A467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4671"/>
              </a:buClr>
              <a:buSzPts val="1400"/>
              <a:buChar char="●"/>
            </a:pPr>
            <a:r>
              <a:rPr lang="en" sz="1400">
                <a:solidFill>
                  <a:srgbClr val="0A4671"/>
                </a:solidFill>
              </a:rPr>
              <a:t>Tốn ít tài nguyên, ổn định, đòi hỏi chi phí tái huấn luyện LLM thấp </a:t>
            </a:r>
            <a:endParaRPr sz="1400">
              <a:solidFill>
                <a:srgbClr val="0A467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950" y="1340162"/>
            <a:ext cx="2463176" cy="2463176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/>
          <p:nvPr/>
        </p:nvSpPr>
        <p:spPr>
          <a:xfrm>
            <a:off x="8482075" y="4823050"/>
            <a:ext cx="429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4719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Giới thiệu</a:t>
            </a:r>
            <a:endParaRPr/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50" y="1339850"/>
            <a:ext cx="2463800" cy="24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3051600" y="1380988"/>
            <a:ext cx="58554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A4671"/>
                </a:solidFill>
              </a:rPr>
              <a:t>BÀI TOÁN</a:t>
            </a:r>
            <a:endParaRPr b="1" sz="1400">
              <a:solidFill>
                <a:srgbClr val="0A467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A4671"/>
              </a:buClr>
              <a:buSzPts val="1400"/>
              <a:buChar char="●"/>
            </a:pPr>
            <a:r>
              <a:rPr lang="en" sz="1400">
                <a:solidFill>
                  <a:srgbClr val="0A4671"/>
                </a:solidFill>
              </a:rPr>
              <a:t>Xác định tính hợp lệ của một chuỗi prompt input thông qua việc đo lường tính ổn định của modal khi có tác động gây nhiễu</a:t>
            </a:r>
            <a:endParaRPr sz="1400">
              <a:solidFill>
                <a:srgbClr val="0A467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</p:txBody>
      </p:sp>
      <p:sp>
        <p:nvSpPr>
          <p:cNvPr id="96" name="Google Shape;96;p16"/>
          <p:cNvSpPr/>
          <p:nvPr/>
        </p:nvSpPr>
        <p:spPr>
          <a:xfrm>
            <a:off x="8482075" y="4823050"/>
            <a:ext cx="429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3056275" y="2540600"/>
            <a:ext cx="58554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A4671"/>
                </a:solidFill>
              </a:rPr>
              <a:t>GIẢI PHÁP ĐỀ XUẤT</a:t>
            </a:r>
            <a:endParaRPr b="1" sz="1400">
              <a:solidFill>
                <a:srgbClr val="0A4671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A4671"/>
              </a:buClr>
              <a:buSzPts val="1400"/>
              <a:buChar char="●"/>
            </a:pPr>
            <a:r>
              <a:rPr b="1" lang="en" sz="1400">
                <a:solidFill>
                  <a:srgbClr val="0A4671"/>
                </a:solidFill>
              </a:rPr>
              <a:t>SMOOTHLLM</a:t>
            </a:r>
            <a:r>
              <a:rPr lang="en" sz="1400">
                <a:solidFill>
                  <a:srgbClr val="0A4671"/>
                </a:solidFill>
              </a:rPr>
              <a:t>, một cơ chế làm mịn ngẫu nhiên được triển khai như một lớp bảo mật Runtime (Lớp tiền xử lý) trước LLM mục tiêu bị tấn công</a:t>
            </a:r>
            <a:endParaRPr sz="1400">
              <a:solidFill>
                <a:srgbClr val="0A467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A467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4719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Mục tiêu</a:t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 flipH="1">
            <a:off x="357225" y="1137475"/>
            <a:ext cx="8336700" cy="6513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A4671"/>
                </a:solidFill>
                <a:latin typeface="Roboto"/>
                <a:ea typeface="Roboto"/>
                <a:cs typeface="Roboto"/>
                <a:sym typeface="Roboto"/>
              </a:rPr>
              <a:t>Vô hiệu hóa tính khả thi của các chuỗi tấn công đối kháng</a:t>
            </a:r>
            <a:endParaRPr b="1">
              <a:solidFill>
                <a:srgbClr val="0A46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/>
          <p:nvPr/>
        </p:nvSpPr>
        <p:spPr>
          <a:xfrm flipH="1">
            <a:off x="357225" y="2109050"/>
            <a:ext cx="8336700" cy="6513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A4671"/>
                </a:solidFill>
                <a:latin typeface="Roboto"/>
                <a:ea typeface="Roboto"/>
                <a:cs typeface="Roboto"/>
                <a:sym typeface="Roboto"/>
              </a:rPr>
              <a:t>Duy trì độ tin cậy và hiệu năng ngôn ngữ của các mô hình LLM</a:t>
            </a:r>
            <a:endParaRPr b="1">
              <a:solidFill>
                <a:srgbClr val="0A46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7"/>
          <p:cNvSpPr/>
          <p:nvPr/>
        </p:nvSpPr>
        <p:spPr>
          <a:xfrm flipH="1">
            <a:off x="357225" y="3080625"/>
            <a:ext cx="8336700" cy="6513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A4671"/>
                </a:solidFill>
                <a:latin typeface="Roboto"/>
                <a:ea typeface="Roboto"/>
                <a:cs typeface="Roboto"/>
                <a:sym typeface="Roboto"/>
              </a:rPr>
              <a:t>Tối ưu hóa khả năng triển khai thực tế và tính tương thích của hệ thống</a:t>
            </a:r>
            <a:endParaRPr b="1">
              <a:solidFill>
                <a:srgbClr val="0A46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8482075" y="4823050"/>
            <a:ext cx="429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4719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Nội dung và Phương pháp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471900" y="3628650"/>
            <a:ext cx="8222100" cy="9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4671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A4671"/>
                </a:solidFill>
              </a:rPr>
              <a:t>Phương pháp làm nhiễu ở cấp độ ký tự (Character-level Perturbation)</a:t>
            </a:r>
            <a:endParaRPr b="1" sz="1400">
              <a:solidFill>
                <a:srgbClr val="0A467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4671"/>
              </a:buClr>
              <a:buSzPts val="1400"/>
              <a:buChar char="●"/>
            </a:pPr>
            <a:r>
              <a:rPr b="1" lang="en" sz="1400">
                <a:solidFill>
                  <a:srgbClr val="0A4671"/>
                </a:solidFill>
              </a:rPr>
              <a:t>Phương pháp lấy mẫu đa tầng và bỏ phiếu đa số (Multi-sampling &amp; Majority Voting)</a:t>
            </a:r>
            <a:endParaRPr b="1" sz="1400">
              <a:solidFill>
                <a:srgbClr val="0A467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A4671"/>
              </a:buClr>
              <a:buSzPts val="1400"/>
              <a:buChar char="●"/>
            </a:pPr>
            <a:r>
              <a:rPr b="1" lang="en" sz="1400">
                <a:solidFill>
                  <a:srgbClr val="0A4671"/>
                </a:solidFill>
              </a:rPr>
              <a:t>Phương pháp lớp bọc bảo vệ độc lập (Black-box Wrapper)</a:t>
            </a:r>
            <a:endParaRPr b="1" sz="1400">
              <a:solidFill>
                <a:srgbClr val="0A4671"/>
              </a:solidFill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8482075" y="4823050"/>
            <a:ext cx="429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4" name="Google Shape;1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875" y="728400"/>
            <a:ext cx="2900250" cy="29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4719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Kết quả dự kiến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460950" y="922600"/>
            <a:ext cx="8222100" cy="6378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A4671"/>
                </a:solidFill>
                <a:latin typeface="Roboto"/>
                <a:ea typeface="Roboto"/>
                <a:cs typeface="Roboto"/>
                <a:sym typeface="Roboto"/>
              </a:rPr>
              <a:t>Giảm tỷ lệ tấn công thành công xuống dưới 1%</a:t>
            </a:r>
            <a:endParaRPr b="1">
              <a:solidFill>
                <a:srgbClr val="0A46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9"/>
          <p:cNvSpPr/>
          <p:nvPr/>
        </p:nvSpPr>
        <p:spPr>
          <a:xfrm>
            <a:off x="460950" y="1921075"/>
            <a:ext cx="8222100" cy="6378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A4671"/>
                </a:solidFill>
                <a:latin typeface="Roboto"/>
                <a:ea typeface="Roboto"/>
                <a:cs typeface="Roboto"/>
                <a:sym typeface="Roboto"/>
              </a:rPr>
              <a:t>Duy trì tỷ lệ trả lời đúng cho các câu hỏi lành tính từ 95% - 99%</a:t>
            </a:r>
            <a:endParaRPr b="1">
              <a:solidFill>
                <a:srgbClr val="0A46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460950" y="3000125"/>
            <a:ext cx="8222100" cy="6378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A4671"/>
                </a:solidFill>
                <a:latin typeface="Roboto"/>
                <a:ea typeface="Roboto"/>
                <a:cs typeface="Roboto"/>
                <a:sym typeface="Roboto"/>
              </a:rPr>
              <a:t>Thời gian phản hồi (Latency) tăng không đáng kể khi triển khai</a:t>
            </a:r>
            <a:endParaRPr b="1">
              <a:solidFill>
                <a:srgbClr val="0A467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460950" y="4005300"/>
            <a:ext cx="8222100" cy="637800"/>
          </a:xfrm>
          <a:prstGeom prst="foldedCorner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A4671"/>
                </a:solidFill>
              </a:rPr>
              <a:t>Áp dụng được trên nhiều mô hình LLM khác nhau mà không cần sửa cấu trúc</a:t>
            </a:r>
            <a:endParaRPr b="1">
              <a:solidFill>
                <a:srgbClr val="0A4671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8482075" y="4823050"/>
            <a:ext cx="429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4719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Tài liệu tham khảo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236350" y="820500"/>
            <a:ext cx="8715900" cy="3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[1] </a:t>
            </a:r>
            <a:r>
              <a:rPr b="1" lang="en" sz="1200"/>
              <a:t>Alexander Robey, Eric Wong, Hamed Hassani, George J. Pappas:</a:t>
            </a:r>
            <a:r>
              <a:rPr lang="en" sz="1200"/>
              <a:t> SmoothLLM: Defending Large Language Models Against Jailbreaking Attacks. </a:t>
            </a:r>
            <a:r>
              <a:rPr i="1" lang="en" sz="1200"/>
              <a:t>Trans. Mach. Learn. Res. (TMLR)</a:t>
            </a:r>
            <a:r>
              <a:rPr lang="en" sz="1200"/>
              <a:t> 2024 (2024). [Online]. Available: https://arxiv.org/abs/2310.03684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[2] </a:t>
            </a:r>
            <a:r>
              <a:rPr b="1" lang="en" sz="1200">
                <a:highlight>
                  <a:srgbClr val="FFFFFF"/>
                </a:highlight>
              </a:rPr>
              <a:t>Xunguang Wang,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3"/>
              </a:rPr>
              <a:t>Daoyuan Wu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4"/>
              </a:rPr>
              <a:t>Zhenlan Ji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5"/>
              </a:rPr>
              <a:t>Zongjie Li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6"/>
              </a:rPr>
              <a:t>Pingchuan Ma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7"/>
              </a:rPr>
              <a:t>Shuai Wang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8"/>
              </a:rPr>
              <a:t>Yingjiu Li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9"/>
              </a:rPr>
              <a:t>Yang Liu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10"/>
              </a:rPr>
              <a:t>Ning Liu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11"/>
              </a:rPr>
              <a:t>Juergen Rahmel</a:t>
            </a:r>
            <a:r>
              <a:rPr b="1" lang="en" sz="1200"/>
              <a:t>:</a:t>
            </a:r>
            <a:r>
              <a:rPr lang="en" sz="1200"/>
              <a:t> SelfDefenD: LLMs Can Defend Themselves against Jailbreaking in a Practical Manner. Accepted by </a:t>
            </a:r>
            <a:r>
              <a:rPr lang="en" sz="1200">
                <a:highlight>
                  <a:srgbClr val="FFFFFF"/>
                </a:highlight>
              </a:rPr>
              <a:t>USENIX Security Symposium 2025 </a:t>
            </a:r>
            <a:r>
              <a:rPr lang="en" sz="1200"/>
              <a:t>[Online]. Available: https://arxiv.org/abs/2406.05498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[3] </a:t>
            </a:r>
            <a:r>
              <a:rPr b="1" lang="en" sz="1200">
                <a:highlight>
                  <a:srgbClr val="FFFFFF"/>
                </a:highlight>
              </a:rPr>
              <a:t>Yu Li, Han Jiang,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12"/>
              </a:rPr>
              <a:t>Zhihua Wei</a:t>
            </a:r>
            <a:r>
              <a:rPr b="1" lang="en" sz="1200"/>
              <a:t>:</a:t>
            </a:r>
            <a:r>
              <a:rPr lang="en" sz="1200"/>
              <a:t> DeTAM: Defending LLMs Against Jailbreak Attacks via Targeted Attention Modification (2025). [Online]. Available: https://arxiv.org/abs/2504.13562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[4]</a:t>
            </a:r>
            <a:r>
              <a:rPr b="1" lang="en" sz="1200"/>
              <a:t>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13"/>
              </a:rPr>
              <a:t>Qiusi Zhan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14"/>
              </a:rPr>
              <a:t>Richard Fang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15"/>
              </a:rPr>
              <a:t>Henil Shalin Panchal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16"/>
              </a:rPr>
              <a:t>Daniel Kang</a:t>
            </a:r>
            <a:r>
              <a:rPr b="1" lang="en" sz="1200"/>
              <a:t>:</a:t>
            </a:r>
            <a:r>
              <a:rPr lang="en" sz="1200"/>
              <a:t> Adaptive Attacks Break Defenses Against Indirect Prompt Injection Attacks on LLM Agents. [Online]. Available: https://arxiv.org/abs/2503.00061</a:t>
            </a:r>
            <a:endParaRPr sz="12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[5] </a:t>
            </a:r>
            <a:r>
              <a:rPr b="1" lang="en" sz="1200">
                <a:highlight>
                  <a:srgbClr val="FFFFFF"/>
                </a:highlight>
              </a:rPr>
              <a:t>Benji Peng,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17"/>
              </a:rPr>
              <a:t>Keyu Chen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18"/>
              </a:rPr>
              <a:t>Qian Niu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19"/>
              </a:rPr>
              <a:t>Ziqian Bi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20"/>
              </a:rPr>
              <a:t>Ming Liu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21"/>
              </a:rPr>
              <a:t>Pohsun Feng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22"/>
              </a:rPr>
              <a:t>Tianyang Wang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23"/>
              </a:rPr>
              <a:t>Lawrence K.Q. Yan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24"/>
              </a:rPr>
              <a:t>Yizhu Wen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25"/>
              </a:rPr>
              <a:t>Yichao Zhang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26"/>
              </a:rPr>
              <a:t>Caitlyn Heqi Yin</a:t>
            </a:r>
            <a:r>
              <a:rPr b="1" lang="en" sz="1200">
                <a:highlight>
                  <a:srgbClr val="FFFFFF"/>
                </a:highlight>
              </a:rPr>
              <a:t>, </a:t>
            </a:r>
            <a:r>
              <a:rPr b="1" lang="en" sz="1200">
                <a:highlight>
                  <a:srgbClr val="FFFFFF"/>
                </a:highlight>
                <a:uFill>
                  <a:noFill/>
                </a:uFill>
                <a:hlinkClick r:id="rId27"/>
              </a:rPr>
              <a:t>Xinyuan Song</a:t>
            </a:r>
            <a:r>
              <a:rPr b="1" lang="en" sz="1200"/>
              <a:t>:</a:t>
            </a:r>
            <a:r>
              <a:rPr lang="en" sz="1200"/>
              <a:t> Jailbreaking and Mitigation of Vulnerabilities in Large Language Models. [Online]. Available: https://arxiv.org/abs/2410.15236</a:t>
            </a:r>
            <a:endParaRPr sz="1200"/>
          </a:p>
        </p:txBody>
      </p:sp>
      <p:sp>
        <p:nvSpPr>
          <p:cNvPr id="131" name="Google Shape;131;p20"/>
          <p:cNvSpPr/>
          <p:nvPr/>
        </p:nvSpPr>
        <p:spPr>
          <a:xfrm>
            <a:off x="8482075" y="4823050"/>
            <a:ext cx="4296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8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 - R01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